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000"/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98" name="Picture Placeholder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342900">
              <a:spcBef>
                <a:spcPts val="200"/>
              </a:spcBef>
              <a:buSzTx/>
              <a:buFontTx/>
              <a:buNone/>
              <a:defRPr sz="1000"/>
            </a:lvl2pPr>
            <a:lvl3pPr marL="0" indent="685800">
              <a:spcBef>
                <a:spcPts val="200"/>
              </a:spcBef>
              <a:buSzTx/>
              <a:buFontTx/>
              <a:buNone/>
              <a:defRPr sz="1000"/>
            </a:lvl3pPr>
            <a:lvl4pPr marL="0" indent="1028700">
              <a:spcBef>
                <a:spcPts val="200"/>
              </a:spcBef>
              <a:buSzTx/>
              <a:buFontTx/>
              <a:buNone/>
              <a:defRPr sz="1000"/>
            </a:lvl4pPr>
            <a:lvl5pPr marL="0" indent="137160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6629400" y="205979"/>
            <a:ext cx="2057400" cy="43886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457200" y="205979"/>
            <a:ext cx="6019800" cy="43886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7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34290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68580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102870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137160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1800"/>
            </a:pP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359" y="4770746"/>
            <a:ext cx="4572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4"/>
          <p:cNvSpPr/>
          <p:nvPr/>
        </p:nvSpPr>
        <p:spPr>
          <a:xfrm>
            <a:off x="8656359" y="4765261"/>
            <a:ext cx="457201" cy="348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bg>
      <p:bgPr>
        <a:solidFill>
          <a:srgbClr val="00A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214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Text Placeholder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000"/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icture Placeholder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342900">
              <a:spcBef>
                <a:spcPts val="200"/>
              </a:spcBef>
              <a:buSzTx/>
              <a:buFontTx/>
              <a:buNone/>
              <a:defRPr sz="1000"/>
            </a:lvl2pPr>
            <a:lvl3pPr marL="0" indent="685800">
              <a:spcBef>
                <a:spcPts val="200"/>
              </a:spcBef>
              <a:buSzTx/>
              <a:buFontTx/>
              <a:buNone/>
              <a:defRPr sz="1000"/>
            </a:lvl3pPr>
            <a:lvl4pPr marL="0" indent="1028700">
              <a:spcBef>
                <a:spcPts val="200"/>
              </a:spcBef>
              <a:buSzTx/>
              <a:buFontTx/>
              <a:buNone/>
              <a:defRPr sz="1000"/>
            </a:lvl4pPr>
            <a:lvl5pPr marL="0" indent="137160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8455523" y="4796835"/>
            <a:ext cx="231278" cy="21470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6629400" y="205979"/>
            <a:ext cx="2057400" cy="43886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Body Level One…"/>
          <p:cNvSpPr txBox="1"/>
          <p:nvPr>
            <p:ph type="body" idx="1"/>
          </p:nvPr>
        </p:nvSpPr>
        <p:spPr>
          <a:xfrm>
            <a:off x="457200" y="205979"/>
            <a:ext cx="6019800" cy="43886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7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34290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68580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102870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137160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18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2778" y="4794966"/>
            <a:ext cx="224023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59" cy="51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Box 3"/>
          <p:cNvSpPr txBox="1"/>
          <p:nvPr/>
        </p:nvSpPr>
        <p:spPr>
          <a:xfrm>
            <a:off x="1828799" y="684656"/>
            <a:ext cx="568382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Welcome to Sutter Health CPMC’s</a:t>
            </a:r>
          </a:p>
        </p:txBody>
      </p:sp>
      <p:pic>
        <p:nvPicPr>
          <p:cNvPr id="255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06" y="1459036"/>
            <a:ext cx="5782788" cy="11123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56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11812" y="4019550"/>
            <a:ext cx="2717802" cy="990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xit" nodeType="afterEffect" presetSubtype="2" presetID="2" grpId="2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xit" nodeType="withEffect" presetSubtype="2" presetID="2" grpId="2" fill="hold">
                                  <p:stCondLst>
                                    <p:cond delay="7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" presetClass="exit" nodeType="afterEffect" presetSubtype="2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  <p:bldP build="whole" bldLvl="1" animBg="1" rev="0" advAuto="0" spid="256" grpId="3"/>
      <p:bldP build="p" bldLvl="5" animBg="1" rev="0" advAuto="0" spid="254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6250" b="4721"/>
          <a:stretch>
            <a:fillRect/>
          </a:stretch>
        </p:blipFill>
        <p:spPr>
          <a:xfrm>
            <a:off x="1143000" y="1221789"/>
            <a:ext cx="6858000" cy="392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307" r="0" b="16952"/>
          <a:stretch>
            <a:fillRect/>
          </a:stretch>
        </p:blipFill>
        <p:spPr>
          <a:xfrm>
            <a:off x="1143000" y="1197292"/>
            <a:ext cx="6858000" cy="394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6223" t="3230" r="0" b="25655"/>
          <a:stretch>
            <a:fillRect/>
          </a:stretch>
        </p:blipFill>
        <p:spPr>
          <a:xfrm>
            <a:off x="1142999" y="0"/>
            <a:ext cx="6858002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ubtitle 3"/>
          <p:cNvSpPr txBox="1"/>
          <p:nvPr>
            <p:ph type="body" sz="quarter" idx="1"/>
          </p:nvPr>
        </p:nvSpPr>
        <p:spPr>
          <a:xfrm>
            <a:off x="1600200" y="285750"/>
            <a:ext cx="5943600" cy="1314450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b="1" sz="36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Please respect the park and dispose of all trash.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1314450" y="457200"/>
            <a:ext cx="6572250" cy="1200150"/>
          </a:xfrm>
          <a:prstGeom prst="rect">
            <a:avLst/>
          </a:prstGeom>
        </p:spPr>
        <p:txBody>
          <a:bodyPr/>
          <a:lstStyle>
            <a:lvl1pPr defTabSz="548640">
              <a:defRPr b="1" sz="288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Portable restrooms are provided along the park for your convenience.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550" y="2200275"/>
            <a:ext cx="2428875" cy="242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59" cy="5169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1117600" y="0"/>
            <a:ext cx="7824607" cy="5143500"/>
            <a:chOff x="0" y="0"/>
            <a:chExt cx="7824606" cy="5143500"/>
          </a:xfrm>
        </p:grpSpPr>
        <p:pic>
          <p:nvPicPr>
            <p:cNvPr id="259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7881" y="0"/>
              <a:ext cx="4276726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92154"/>
              <a:ext cx="4255154" cy="81850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50800" dir="5400000">
                <a:srgbClr val="000000">
                  <a:alpha val="43137"/>
                </a:srgbClr>
              </a:outerShdw>
            </a:effectLst>
          </p:spPr>
        </p:pic>
        <p:pic>
          <p:nvPicPr>
            <p:cNvPr id="261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4976" y="1723419"/>
              <a:ext cx="3505201" cy="176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TextBox 4"/>
            <p:cNvSpPr txBox="1"/>
            <p:nvPr/>
          </p:nvSpPr>
          <p:spPr>
            <a:xfrm>
              <a:off x="381072" y="1819953"/>
              <a:ext cx="3493010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Paddington 2</a:t>
              </a:r>
            </a:p>
          </p:txBody>
        </p:sp>
        <p:sp>
          <p:nvSpPr>
            <p:cNvPr id="263" name="TextBox 7"/>
            <p:cNvSpPr txBox="1"/>
            <p:nvPr/>
          </p:nvSpPr>
          <p:spPr>
            <a:xfrm>
              <a:off x="381072" y="2275437"/>
              <a:ext cx="3493010" cy="36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Adobe Garamond Pro"/>
                  <a:ea typeface="Adobe Garamond Pro"/>
                  <a:cs typeface="Adobe Garamond Pro"/>
                  <a:sym typeface="Adobe Garamond Pro"/>
                </a:defRPr>
              </a:pPr>
              <a:r>
                <a:t>Saturday, Sept 22</a:t>
              </a:r>
              <a:r>
                <a:rPr baseline="30000"/>
                <a:t>nd</a:t>
              </a:r>
            </a:p>
          </p:txBody>
        </p:sp>
        <p:sp>
          <p:nvSpPr>
            <p:cNvPr id="264" name="TextBox 8"/>
            <p:cNvSpPr txBox="1"/>
            <p:nvPr/>
          </p:nvSpPr>
          <p:spPr>
            <a:xfrm>
              <a:off x="381072" y="2942619"/>
              <a:ext cx="349301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Adobe Garamond Pro"/>
                  <a:ea typeface="Adobe Garamond Pro"/>
                  <a:cs typeface="Adobe Garamond Pro"/>
                  <a:sym typeface="Adobe Garamond Pro"/>
                </a:defRPr>
              </a:lvl1pPr>
            </a:lstStyle>
            <a:p>
              <a:pPr/>
              <a:r>
                <a:t>Upper Noe Valley Rec. Center</a:t>
              </a:r>
            </a:p>
          </p:txBody>
        </p:sp>
        <p:pic>
          <p:nvPicPr>
            <p:cNvPr id="265" name="Picture 20" descr="Picture 2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8676" y="3849384"/>
              <a:ext cx="2717802" cy="990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85750"/>
            <a:ext cx="6860007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1" cy="51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5664" t="25777" r="0" b="0"/>
          <a:stretch>
            <a:fillRect/>
          </a:stretch>
        </p:blipFill>
        <p:spPr>
          <a:xfrm>
            <a:off x="1147167" y="1325880"/>
            <a:ext cx="6853835" cy="381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1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1"/>
          <p:cNvSpPr txBox="1"/>
          <p:nvPr/>
        </p:nvSpPr>
        <p:spPr>
          <a:xfrm>
            <a:off x="1485900" y="57149"/>
            <a:ext cx="6400800" cy="127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Pediatric After Hours Care at Valencia and Cesar Chavez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"/>
          <p:cNvSpPr/>
          <p:nvPr/>
        </p:nvSpPr>
        <p:spPr>
          <a:xfrm>
            <a:off x="1143000" y="0"/>
            <a:ext cx="6858000" cy="1372895"/>
          </a:xfrm>
          <a:prstGeom prst="rect">
            <a:avLst/>
          </a:prstGeom>
          <a:solidFill>
            <a:srgbClr val="00AA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76" name="TextBox 1"/>
          <p:cNvSpPr txBox="1"/>
          <p:nvPr/>
        </p:nvSpPr>
        <p:spPr>
          <a:xfrm>
            <a:off x="1485900" y="57149"/>
            <a:ext cx="6400800" cy="127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SPMF Valencia Street Care Center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899 Valencia St at 20</a:t>
            </a:r>
            <a:r>
              <a:rPr baseline="30000"/>
              <a:t>th</a:t>
            </a:r>
            <a:r>
              <a:t> St</a:t>
            </a:r>
          </a:p>
        </p:txBody>
      </p:sp>
      <p:grpSp>
        <p:nvGrpSpPr>
          <p:cNvPr id="279" name="Group 4"/>
          <p:cNvGrpSpPr/>
          <p:nvPr/>
        </p:nvGrpSpPr>
        <p:grpSpPr>
          <a:xfrm>
            <a:off x="1371600" y="1497373"/>
            <a:ext cx="3116312" cy="3531828"/>
            <a:chOff x="0" y="43"/>
            <a:chExt cx="3116311" cy="3531826"/>
          </a:xfrm>
        </p:grpSpPr>
        <p:pic>
          <p:nvPicPr>
            <p:cNvPr id="277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0000" b="19721"/>
            <a:stretch>
              <a:fillRect/>
            </a:stretch>
          </p:blipFill>
          <p:spPr>
            <a:xfrm>
              <a:off x="0" y="43"/>
              <a:ext cx="3116312" cy="3531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Rectangle 7"/>
            <p:cNvSpPr/>
            <p:nvPr/>
          </p:nvSpPr>
          <p:spPr>
            <a:xfrm>
              <a:off x="1771650" y="2971800"/>
              <a:ext cx="1344662" cy="560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0" name="Rectangle 9"/>
          <p:cNvSpPr txBox="1"/>
          <p:nvPr/>
        </p:nvSpPr>
        <p:spPr>
          <a:xfrm>
            <a:off x="4594859" y="1497331"/>
            <a:ext cx="327306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Services: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adult and pediatric primary care 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lab and imaging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integrative health</a:t>
            </a:r>
          </a:p>
        </p:txBody>
      </p:sp>
      <p:pic>
        <p:nvPicPr>
          <p:cNvPr id="28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2018" t="0" r="0" b="0"/>
          <a:stretch>
            <a:fillRect/>
          </a:stretch>
        </p:blipFill>
        <p:spPr>
          <a:xfrm>
            <a:off x="3028950" y="4286250"/>
            <a:ext cx="2042295" cy="788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8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062" t="0" r="0" b="3014"/>
          <a:stretch>
            <a:fillRect/>
          </a:stretch>
        </p:blipFill>
        <p:spPr>
          <a:xfrm>
            <a:off x="1143001" y="1097280"/>
            <a:ext cx="6873996" cy="404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0958" r="0" b="9200"/>
          <a:stretch>
            <a:fillRect/>
          </a:stretch>
        </p:blipFill>
        <p:spPr>
          <a:xfrm>
            <a:off x="1143000" y="1152010"/>
            <a:ext cx="6858000" cy="399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18800" r="3567" b="8098"/>
          <a:stretch>
            <a:fillRect/>
          </a:stretch>
        </p:blipFill>
        <p:spPr>
          <a:xfrm>
            <a:off x="1112067" y="1226819"/>
            <a:ext cx="6888934" cy="391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4889" r="0" b="8444"/>
          <a:stretch>
            <a:fillRect/>
          </a:stretch>
        </p:blipFill>
        <p:spPr>
          <a:xfrm>
            <a:off x="1143000" y="1200150"/>
            <a:ext cx="6858000" cy="394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